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y="5143500" cx="9144000"/>
  <p:notesSz cx="6858000" cy="9144000"/>
  <p:embeddedFontLst>
    <p:embeddedFont>
      <p:font typeface="Economica"/>
      <p:regular r:id="rId44"/>
      <p:bold r:id="rId45"/>
      <p:italic r:id="rId46"/>
      <p:boldItalic r:id="rId47"/>
    </p:embeddedFont>
    <p:embeddedFont>
      <p:font typeface="Roboto"/>
      <p:regular r:id="rId48"/>
      <p:bold r:id="rId49"/>
      <p:italic r:id="rId50"/>
      <p:boldItalic r:id="rId51"/>
    </p:embeddedFont>
    <p:embeddedFont>
      <p:font typeface="Lato"/>
      <p:regular r:id="rId52"/>
      <p:bold r:id="rId53"/>
      <p:italic r:id="rId54"/>
      <p:boldItalic r:id="rId55"/>
    </p:embeddedFont>
    <p:embeddedFont>
      <p:font typeface="Lato Black"/>
      <p:bold r:id="rId56"/>
      <p:boldItalic r:id="rId57"/>
    </p:embeddedFont>
    <p:embeddedFont>
      <p:font typeface="Open Sans"/>
      <p:regular r:id="rId58"/>
      <p:bold r:id="rId59"/>
      <p:italic r:id="rId60"/>
      <p:boldItalic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62" roundtripDataSignature="AMtx7mgh2+6b9w0EwXhWIf+XcROcEb4G0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font" Target="fonts/Economica-regular.fntdata"/><Relationship Id="rId43" Type="http://schemas.openxmlformats.org/officeDocument/2006/relationships/slide" Target="slides/slide38.xml"/><Relationship Id="rId46" Type="http://schemas.openxmlformats.org/officeDocument/2006/relationships/font" Target="fonts/Economica-italic.fntdata"/><Relationship Id="rId45" Type="http://schemas.openxmlformats.org/officeDocument/2006/relationships/font" Target="fonts/Economica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Roboto-regular.fntdata"/><Relationship Id="rId47" Type="http://schemas.openxmlformats.org/officeDocument/2006/relationships/font" Target="fonts/Economica-boldItalic.fntdata"/><Relationship Id="rId49" Type="http://schemas.openxmlformats.org/officeDocument/2006/relationships/font" Target="fonts/Robo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customschemas.google.com/relationships/presentationmetadata" Target="metadata"/><Relationship Id="rId61" Type="http://schemas.openxmlformats.org/officeDocument/2006/relationships/font" Target="fonts/OpenSans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OpenSans-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Roboto-boldItalic.fntdata"/><Relationship Id="rId50" Type="http://schemas.openxmlformats.org/officeDocument/2006/relationships/font" Target="fonts/Roboto-italic.fntdata"/><Relationship Id="rId53" Type="http://schemas.openxmlformats.org/officeDocument/2006/relationships/font" Target="fonts/Lato-bold.fntdata"/><Relationship Id="rId52" Type="http://schemas.openxmlformats.org/officeDocument/2006/relationships/font" Target="fonts/Lato-regular.fntdata"/><Relationship Id="rId11" Type="http://schemas.openxmlformats.org/officeDocument/2006/relationships/slide" Target="slides/slide6.xml"/><Relationship Id="rId55" Type="http://schemas.openxmlformats.org/officeDocument/2006/relationships/font" Target="fonts/Lato-boldItalic.fntdata"/><Relationship Id="rId10" Type="http://schemas.openxmlformats.org/officeDocument/2006/relationships/slide" Target="slides/slide5.xml"/><Relationship Id="rId54" Type="http://schemas.openxmlformats.org/officeDocument/2006/relationships/font" Target="fonts/Lato-italic.fntdata"/><Relationship Id="rId13" Type="http://schemas.openxmlformats.org/officeDocument/2006/relationships/slide" Target="slides/slide8.xml"/><Relationship Id="rId57" Type="http://schemas.openxmlformats.org/officeDocument/2006/relationships/font" Target="fonts/LatoBlack-boldItalic.fntdata"/><Relationship Id="rId12" Type="http://schemas.openxmlformats.org/officeDocument/2006/relationships/slide" Target="slides/slide7.xml"/><Relationship Id="rId56" Type="http://schemas.openxmlformats.org/officeDocument/2006/relationships/font" Target="fonts/LatoBlack-bold.fntdata"/><Relationship Id="rId15" Type="http://schemas.openxmlformats.org/officeDocument/2006/relationships/slide" Target="slides/slide10.xml"/><Relationship Id="rId59" Type="http://schemas.openxmlformats.org/officeDocument/2006/relationships/font" Target="fonts/OpenSans-bold.fntdata"/><Relationship Id="rId14" Type="http://schemas.openxmlformats.org/officeDocument/2006/relationships/slide" Target="slides/slide9.xml"/><Relationship Id="rId58" Type="http://schemas.openxmlformats.org/officeDocument/2006/relationships/font" Target="fonts/OpenSans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" name="Google Shape;7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" name="Google Shape;8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9" name="Google Shape;299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7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47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" name="Google Shape;12;p47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" name="Google Shape;13;p47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Google Shape;14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8" name="Google Shape;48;p56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7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57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3" name="Google Shape;53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8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" name="Google Shape;56;p5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" name="Google Shape;57;p58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8" name="Google Shape;58;p58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59" name="Google Shape;59;p58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9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63" name="Google Shape;63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0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0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" name="Google Shape;67;p60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8" name="Google Shape;68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2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74200" y="4314975"/>
            <a:ext cx="1713627" cy="93200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62"/>
          <p:cNvSpPr txBox="1"/>
          <p:nvPr>
            <p:ph type="title"/>
          </p:nvPr>
        </p:nvSpPr>
        <p:spPr>
          <a:xfrm>
            <a:off x="0" y="279225"/>
            <a:ext cx="9144000" cy="12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Lato Black"/>
              <a:buNone/>
              <a:defRPr sz="35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74" name="Google Shape;74;p62"/>
          <p:cNvSpPr txBox="1"/>
          <p:nvPr>
            <p:ph idx="1" type="subTitle"/>
          </p:nvPr>
        </p:nvSpPr>
        <p:spPr>
          <a:xfrm>
            <a:off x="910050" y="1409775"/>
            <a:ext cx="6015000" cy="28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3466"/>
              </a:buClr>
              <a:buSzPts val="2400"/>
              <a:buFont typeface="Lato"/>
              <a:buNone/>
              <a:defRPr b="1" sz="2400">
                <a:solidFill>
                  <a:srgbClr val="1F346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4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8" name="Google Shape;18;p48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74200" y="4314975"/>
            <a:ext cx="1713627" cy="93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">
  <p:cSld name="TITLE_1_1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0"/>
          <p:cNvSpPr txBox="1"/>
          <p:nvPr>
            <p:ph type="title"/>
          </p:nvPr>
        </p:nvSpPr>
        <p:spPr>
          <a:xfrm>
            <a:off x="1606200" y="363150"/>
            <a:ext cx="5931600" cy="8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Lato Black"/>
              <a:buNone/>
              <a:defRPr sz="2600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24" name="Google Shape;24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74200" y="4314975"/>
            <a:ext cx="1713627" cy="93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>
  <p:cSld name="TITLE_3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74200" y="4314975"/>
            <a:ext cx="1713627" cy="932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1"/>
          <p:cNvSpPr txBox="1"/>
          <p:nvPr>
            <p:ph type="title"/>
          </p:nvPr>
        </p:nvSpPr>
        <p:spPr>
          <a:xfrm>
            <a:off x="0" y="279225"/>
            <a:ext cx="9144000" cy="12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Lato Black"/>
              <a:buNone/>
              <a:defRPr sz="35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8" name="Google Shape;28;p51"/>
          <p:cNvSpPr txBox="1"/>
          <p:nvPr>
            <p:ph idx="1" type="subTitle"/>
          </p:nvPr>
        </p:nvSpPr>
        <p:spPr>
          <a:xfrm>
            <a:off x="910050" y="1409775"/>
            <a:ext cx="6015000" cy="28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3466"/>
              </a:buClr>
              <a:buSzPts val="2400"/>
              <a:buFont typeface="Lato"/>
              <a:buNone/>
              <a:defRPr b="1" sz="2400">
                <a:solidFill>
                  <a:srgbClr val="1F346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4">
  <p:cSld name="TITLE_4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74200" y="4314975"/>
            <a:ext cx="1713627" cy="932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2"/>
          <p:cNvSpPr txBox="1"/>
          <p:nvPr>
            <p:ph type="title"/>
          </p:nvPr>
        </p:nvSpPr>
        <p:spPr>
          <a:xfrm>
            <a:off x="0" y="279225"/>
            <a:ext cx="9144000" cy="12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Lato Black"/>
              <a:buNone/>
              <a:defRPr sz="35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2" name="Google Shape;32;p52"/>
          <p:cNvSpPr txBox="1"/>
          <p:nvPr>
            <p:ph idx="1" type="subTitle"/>
          </p:nvPr>
        </p:nvSpPr>
        <p:spPr>
          <a:xfrm>
            <a:off x="910050" y="1409775"/>
            <a:ext cx="6015000" cy="28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3466"/>
              </a:buClr>
              <a:buSzPts val="2400"/>
              <a:buFont typeface="Lato"/>
              <a:buNone/>
              <a:defRPr b="1" sz="2400">
                <a:solidFill>
                  <a:srgbClr val="1F346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3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5" name="Google Shape;35;p53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6" name="Google Shape;36;p53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7" name="Google Shape;37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40" name="Google Shape;40;p54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54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45" name="Google Shape;45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46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1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0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asana.com/" TargetMode="External"/><Relationship Id="rId4" Type="http://schemas.openxmlformats.org/officeDocument/2006/relationships/hyperlink" Target="https://trello.com/" TargetMode="External"/><Relationship Id="rId9" Type="http://schemas.openxmlformats.org/officeDocument/2006/relationships/image" Target="../media/image31.png"/><Relationship Id="rId5" Type="http://schemas.openxmlformats.org/officeDocument/2006/relationships/hyperlink" Target="https://basecamp.com/" TargetMode="External"/><Relationship Id="rId6" Type="http://schemas.openxmlformats.org/officeDocument/2006/relationships/hyperlink" Target="https://monday.com/" TargetMode="External"/><Relationship Id="rId7" Type="http://schemas.openxmlformats.org/officeDocument/2006/relationships/image" Target="../media/image29.jpg"/><Relationship Id="rId8" Type="http://schemas.openxmlformats.org/officeDocument/2006/relationships/image" Target="../media/image24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Project Management 101</a:t>
            </a:r>
            <a:endParaRPr/>
          </a:p>
        </p:txBody>
      </p:sp>
      <p:sp>
        <p:nvSpPr>
          <p:cNvPr id="80" name="Google Shape;80;p1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"/>
              <a:t>How to organize your time and yourself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To-do list method #2: Eisenhower Matrix</a:t>
            </a:r>
            <a:endParaRPr/>
          </a:p>
        </p:txBody>
      </p:sp>
      <p:sp>
        <p:nvSpPr>
          <p:cNvPr id="140" name="Google Shape;140;p10"/>
          <p:cNvSpPr txBox="1"/>
          <p:nvPr>
            <p:ph idx="1" type="body"/>
          </p:nvPr>
        </p:nvSpPr>
        <p:spPr>
          <a:xfrm>
            <a:off x="342525" y="1147225"/>
            <a:ext cx="40842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t/>
            </a:r>
            <a:endParaRPr/>
          </a:p>
        </p:txBody>
      </p:sp>
      <p:sp>
        <p:nvSpPr>
          <p:cNvPr id="141" name="Google Shape;141;p10"/>
          <p:cNvSpPr txBox="1"/>
          <p:nvPr/>
        </p:nvSpPr>
        <p:spPr>
          <a:xfrm>
            <a:off x="4623975" y="1071125"/>
            <a:ext cx="43143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Who is this method best for?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Those who struggle with prioritization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2" name="Google Shape;142;p10" title="The-Eisenhower-Matrix.jpg"/>
          <p:cNvPicPr preferRelativeResize="0"/>
          <p:nvPr/>
        </p:nvPicPr>
        <p:blipFill rotWithShape="1">
          <a:blip r:embed="rId3">
            <a:alphaModFix/>
          </a:blip>
          <a:srcRect b="-1430" l="0" r="-1430" t="0"/>
          <a:stretch/>
        </p:blipFill>
        <p:spPr>
          <a:xfrm>
            <a:off x="311700" y="1147225"/>
            <a:ext cx="4145841" cy="3354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0"/>
          <p:cNvSpPr txBox="1"/>
          <p:nvPr/>
        </p:nvSpPr>
        <p:spPr>
          <a:xfrm>
            <a:off x="4623975" y="2842125"/>
            <a:ext cx="43143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Keys to making this method work: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Honest analysis of urgency and importance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Delegation and deletion 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To-do list method #3: Kanban</a:t>
            </a:r>
            <a:endParaRPr/>
          </a:p>
        </p:txBody>
      </p:sp>
      <p:sp>
        <p:nvSpPr>
          <p:cNvPr id="149" name="Google Shape;149;p11"/>
          <p:cNvSpPr txBox="1"/>
          <p:nvPr>
            <p:ph idx="1" type="body"/>
          </p:nvPr>
        </p:nvSpPr>
        <p:spPr>
          <a:xfrm>
            <a:off x="311700" y="1147225"/>
            <a:ext cx="56274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t/>
            </a:r>
            <a:endParaRPr/>
          </a:p>
        </p:txBody>
      </p:sp>
      <p:sp>
        <p:nvSpPr>
          <p:cNvPr id="150" name="Google Shape;150;p11"/>
          <p:cNvSpPr txBox="1"/>
          <p:nvPr/>
        </p:nvSpPr>
        <p:spPr>
          <a:xfrm>
            <a:off x="6258325" y="122875"/>
            <a:ext cx="27618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Keys to making this method work: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Visualize the work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Limit the WIP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Focus on flow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1" name="Google Shape;151;p11" title="simple-kanban-board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699" y="1147225"/>
            <a:ext cx="5627538" cy="33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1"/>
          <p:cNvSpPr txBox="1"/>
          <p:nvPr/>
        </p:nvSpPr>
        <p:spPr>
          <a:xfrm>
            <a:off x="6195600" y="2095050"/>
            <a:ext cx="26367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" name="Google Shape;153;p11"/>
          <p:cNvSpPr txBox="1"/>
          <p:nvPr/>
        </p:nvSpPr>
        <p:spPr>
          <a:xfrm>
            <a:off x="6258325" y="2835200"/>
            <a:ext cx="2636700" cy="12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Who is this method best for?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Visual thinkers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Teams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2" title="Screenshot 2025-03-30 at 10.46.28 AM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275" y="206649"/>
            <a:ext cx="5805749" cy="171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2" title="15 Methods to Master Your Time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8675" y="70862"/>
            <a:ext cx="3923577" cy="4901423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2"/>
          <p:cNvSpPr txBox="1"/>
          <p:nvPr/>
        </p:nvSpPr>
        <p:spPr>
          <a:xfrm>
            <a:off x="325800" y="3007900"/>
            <a:ext cx="4246200" cy="22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AutoNum type="romanL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Pomodoro Technique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AutoNum type="romanL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Time Boxing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AutoNum type="romanL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Pickle Jar Method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3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Time management method #1: Pomodoro Technique</a:t>
            </a:r>
            <a:endParaRPr/>
          </a:p>
        </p:txBody>
      </p:sp>
      <p:sp>
        <p:nvSpPr>
          <p:cNvPr id="166" name="Google Shape;166;p13"/>
          <p:cNvSpPr txBox="1"/>
          <p:nvPr>
            <p:ph idx="1" type="body"/>
          </p:nvPr>
        </p:nvSpPr>
        <p:spPr>
          <a:xfrm>
            <a:off x="311700" y="1147225"/>
            <a:ext cx="38262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t/>
            </a:r>
            <a:endParaRPr/>
          </a:p>
        </p:txBody>
      </p:sp>
      <p:pic>
        <p:nvPicPr>
          <p:cNvPr id="167" name="Google Shape;167;p13" title="Picture2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4411" y="1147225"/>
            <a:ext cx="3826139" cy="33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3"/>
          <p:cNvSpPr txBox="1"/>
          <p:nvPr/>
        </p:nvSpPr>
        <p:spPr>
          <a:xfrm>
            <a:off x="4415100" y="1059500"/>
            <a:ext cx="43626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Keys to making this method work: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Use an actual timer and don’t cheat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Turn off distractions–notifications, etc.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Change time intervals when needed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9" name="Google Shape;169;p13"/>
          <p:cNvSpPr txBox="1"/>
          <p:nvPr/>
        </p:nvSpPr>
        <p:spPr>
          <a:xfrm>
            <a:off x="4399050" y="3208425"/>
            <a:ext cx="4298700" cy="16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Who is this method good for?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PROCRASTINATORS!!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Time management method #2: Time Boxing</a:t>
            </a:r>
            <a:endParaRPr/>
          </a:p>
        </p:txBody>
      </p:sp>
      <p:sp>
        <p:nvSpPr>
          <p:cNvPr id="175" name="Google Shape;175;p14"/>
          <p:cNvSpPr txBox="1"/>
          <p:nvPr>
            <p:ph idx="1" type="body"/>
          </p:nvPr>
        </p:nvSpPr>
        <p:spPr>
          <a:xfrm>
            <a:off x="311700" y="1147225"/>
            <a:ext cx="41211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t/>
            </a:r>
            <a:endParaRPr/>
          </a:p>
        </p:txBody>
      </p:sp>
      <p:sp>
        <p:nvSpPr>
          <p:cNvPr id="176" name="Google Shape;176;p14"/>
          <p:cNvSpPr txBox="1"/>
          <p:nvPr/>
        </p:nvSpPr>
        <p:spPr>
          <a:xfrm>
            <a:off x="4572000" y="1147225"/>
            <a:ext cx="4389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Keys to making this method work: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Follow your calendar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Be realistic about your time blocks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Minimize disruptions during head-down periods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7" name="Google Shape;177;p14" title="time boxing.jpe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698" y="1147225"/>
            <a:ext cx="4121103" cy="33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4"/>
          <p:cNvSpPr txBox="1"/>
          <p:nvPr/>
        </p:nvSpPr>
        <p:spPr>
          <a:xfrm>
            <a:off x="4712375" y="3007925"/>
            <a:ext cx="3957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Who is this method best for?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Those with task-transition troubles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Those with strict schedules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Time management method #3: Pickle Jar Method</a:t>
            </a:r>
            <a:endParaRPr/>
          </a:p>
        </p:txBody>
      </p:sp>
      <p:pic>
        <p:nvPicPr>
          <p:cNvPr id="184" name="Google Shape;18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1147225"/>
            <a:ext cx="4775828" cy="3691473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5"/>
          <p:cNvSpPr txBox="1"/>
          <p:nvPr/>
        </p:nvSpPr>
        <p:spPr>
          <a:xfrm>
            <a:off x="5335500" y="1147225"/>
            <a:ext cx="3496800" cy="19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Who is this method best for?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Those who struggle with balancing tasks and balancing work and personal life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" name="Google Shape;186;p15"/>
          <p:cNvSpPr txBox="1"/>
          <p:nvPr/>
        </p:nvSpPr>
        <p:spPr>
          <a:xfrm>
            <a:off x="5335500" y="2858400"/>
            <a:ext cx="3496800" cy="19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Keys to making this method work: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Identify priorities 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Use small time chunks effectively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Focus on balance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6"/>
          <p:cNvSpPr txBox="1"/>
          <p:nvPr/>
        </p:nvSpPr>
        <p:spPr>
          <a:xfrm>
            <a:off x="23200" y="2128775"/>
            <a:ext cx="9144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en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2. Writing and Document Creation</a:t>
            </a:r>
            <a:endParaRPr b="0" i="0" sz="4200" u="none" cap="none" strike="noStrike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7"/>
          <p:cNvSpPr txBox="1"/>
          <p:nvPr>
            <p:ph type="title"/>
          </p:nvPr>
        </p:nvSpPr>
        <p:spPr>
          <a:xfrm>
            <a:off x="311700" y="816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2. Writing and document creation</a:t>
            </a:r>
            <a:endParaRPr/>
          </a:p>
        </p:txBody>
      </p:sp>
      <p:sp>
        <p:nvSpPr>
          <p:cNvPr id="197" name="Google Shape;197;p17"/>
          <p:cNvSpPr txBox="1"/>
          <p:nvPr/>
        </p:nvSpPr>
        <p:spPr>
          <a:xfrm>
            <a:off x="357025" y="912925"/>
            <a:ext cx="4693800" cy="37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First principle: do not start with a blank page</a:t>
            </a:r>
            <a:endParaRPr b="1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Second principle: the goal is not perfect, the goal is </a:t>
            </a:r>
            <a:r>
              <a:rPr b="1" i="0" lang="en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complete</a:t>
            </a:r>
            <a:endParaRPr b="1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8" name="Google Shape;198;p17" title="wendel-writing-process-pie-chart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91125" y="1488325"/>
            <a:ext cx="3467100" cy="316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/>
          <p:nvPr>
            <p:ph type="title"/>
          </p:nvPr>
        </p:nvSpPr>
        <p:spPr>
          <a:xfrm>
            <a:off x="311700" y="816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How not to start with a blank page</a:t>
            </a:r>
            <a:endParaRPr/>
          </a:p>
        </p:txBody>
      </p:sp>
      <p:sp>
        <p:nvSpPr>
          <p:cNvPr id="204" name="Google Shape;204;p18"/>
          <p:cNvSpPr txBox="1"/>
          <p:nvPr/>
        </p:nvSpPr>
        <p:spPr>
          <a:xfrm>
            <a:off x="357025" y="912925"/>
            <a:ext cx="8401200" cy="37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12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Open Sans"/>
              <a:buAutoNum type="alphaUcPeriod"/>
            </a:pPr>
            <a:r>
              <a:rPr b="0" i="0" lang="en" sz="29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Outlining</a:t>
            </a:r>
            <a:endParaRPr b="0" i="0" sz="29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12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Open Sans"/>
              <a:buAutoNum type="alphaUcPeriod" startAt="2"/>
            </a:pPr>
            <a:r>
              <a:rPr b="0" i="0" lang="en" sz="29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Free writing</a:t>
            </a:r>
            <a:endParaRPr b="0" i="0" sz="29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12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Open Sans"/>
              <a:buAutoNum type="alphaUcPeriod" startAt="3"/>
            </a:pPr>
            <a:r>
              <a:rPr b="0" i="0" lang="en" sz="29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AI-generated drafting</a:t>
            </a:r>
            <a:endParaRPr b="0" i="0" sz="29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12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Open Sans"/>
              <a:buAutoNum type="alphaUcPeriod" startAt="4"/>
            </a:pPr>
            <a:r>
              <a:rPr b="0" i="0" lang="en" sz="29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Overwriting</a:t>
            </a:r>
            <a:endParaRPr b="0" i="0" sz="29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9"/>
          <p:cNvSpPr txBox="1"/>
          <p:nvPr>
            <p:ph type="title"/>
          </p:nvPr>
        </p:nvSpPr>
        <p:spPr>
          <a:xfrm>
            <a:off x="311700" y="816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UcPeriod"/>
            </a:pPr>
            <a:r>
              <a:rPr lang="en"/>
              <a:t>Outlining</a:t>
            </a:r>
            <a:endParaRPr/>
          </a:p>
        </p:txBody>
      </p:sp>
      <p:sp>
        <p:nvSpPr>
          <p:cNvPr id="210" name="Google Shape;210;p19"/>
          <p:cNvSpPr txBox="1"/>
          <p:nvPr/>
        </p:nvSpPr>
        <p:spPr>
          <a:xfrm>
            <a:off x="357025" y="912925"/>
            <a:ext cx="8374500" cy="11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AutoNum type="romanLcPeriod"/>
            </a:pPr>
            <a:r>
              <a:rPr b="0" i="0" lang="en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Thesis statement</a:t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AutoNum type="romanLcPeriod"/>
            </a:pPr>
            <a:r>
              <a:rPr b="0" i="0" lang="en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Main points organized logically</a:t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AutoNum type="romanLcPeriod"/>
            </a:pPr>
            <a:r>
              <a:rPr b="0" i="0" lang="en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Supporting details organized hierarchically </a:t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1" name="Google Shape;21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850" y="2172275"/>
            <a:ext cx="3333750" cy="25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07400" y="2202650"/>
            <a:ext cx="3178326" cy="244432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213" name="Google Shape;213;p19"/>
          <p:cNvCxnSpPr/>
          <p:nvPr/>
        </p:nvCxnSpPr>
        <p:spPr>
          <a:xfrm>
            <a:off x="4026975" y="3199000"/>
            <a:ext cx="1003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How am I qualified to tell you what to do?</a:t>
            </a:r>
            <a:endParaRPr/>
          </a:p>
        </p:txBody>
      </p:sp>
      <p:sp>
        <p:nvSpPr>
          <p:cNvPr id="86" name="Google Shape;86;p2"/>
          <p:cNvSpPr txBox="1"/>
          <p:nvPr>
            <p:ph idx="1" type="body"/>
          </p:nvPr>
        </p:nvSpPr>
        <p:spPr>
          <a:xfrm>
            <a:off x="311700" y="1225225"/>
            <a:ext cx="5508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Masters of Public Affairs (2005)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Certified Project Management Professional (2016)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Certified Nonprofit Professional (expected 2025)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20+ years of experience in for-profit, NPO, and government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8108"/>
              <a:buNone/>
            </a:pPr>
            <a:r>
              <a:t/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Never pulled an all-nighter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Never missed a deadline (almost)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08108"/>
              <a:buNone/>
            </a:pPr>
            <a:r>
              <a:t/>
            </a:r>
            <a:endParaRPr/>
          </a:p>
        </p:txBody>
      </p:sp>
      <p:pic>
        <p:nvPicPr>
          <p:cNvPr id="87" name="Google Shape;8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74775" y="2007475"/>
            <a:ext cx="2436399" cy="243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0"/>
          <p:cNvSpPr txBox="1"/>
          <p:nvPr>
            <p:ph type="title"/>
          </p:nvPr>
        </p:nvSpPr>
        <p:spPr>
          <a:xfrm>
            <a:off x="311700" y="816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B. Freewriting</a:t>
            </a:r>
            <a:endParaRPr/>
          </a:p>
        </p:txBody>
      </p:sp>
      <p:sp>
        <p:nvSpPr>
          <p:cNvPr id="219" name="Google Shape;219;p20"/>
          <p:cNvSpPr txBox="1"/>
          <p:nvPr/>
        </p:nvSpPr>
        <p:spPr>
          <a:xfrm>
            <a:off x="357025" y="912925"/>
            <a:ext cx="8374500" cy="11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AutoNum type="arabicPeriod"/>
            </a:pPr>
            <a:r>
              <a:rPr b="0" i="0" lang="en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Don’t pause</a:t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AutoNum type="arabicPeriod"/>
            </a:pPr>
            <a:r>
              <a:rPr b="0" i="0" lang="en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Don’t erase</a:t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AutoNum type="arabicPeriod"/>
            </a:pPr>
            <a:r>
              <a:rPr b="0" i="0" lang="en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Don’t worry about the details (spelling, punctuation, grammar) </a:t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0" name="Google Shape;22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4092" y="2245650"/>
            <a:ext cx="3762734" cy="2418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0"/>
          <p:cNvSpPr/>
          <p:nvPr/>
        </p:nvSpPr>
        <p:spPr>
          <a:xfrm>
            <a:off x="512225" y="2245650"/>
            <a:ext cx="3159900" cy="2243400"/>
          </a:xfrm>
          <a:prstGeom prst="cloudCallout">
            <a:avLst>
              <a:gd fmla="val -20833" name="adj1"/>
              <a:gd fmla="val 62500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Tools to use include 750words.com and sprinter.getfreewrite.com/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1"/>
          <p:cNvSpPr txBox="1"/>
          <p:nvPr>
            <p:ph type="title"/>
          </p:nvPr>
        </p:nvSpPr>
        <p:spPr>
          <a:xfrm>
            <a:off x="311700" y="816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C. Writing with AI</a:t>
            </a:r>
            <a:endParaRPr/>
          </a:p>
        </p:txBody>
      </p:sp>
      <p:sp>
        <p:nvSpPr>
          <p:cNvPr id="227" name="Google Shape;227;p21"/>
          <p:cNvSpPr txBox="1"/>
          <p:nvPr/>
        </p:nvSpPr>
        <p:spPr>
          <a:xfrm>
            <a:off x="357025" y="912925"/>
            <a:ext cx="8374500" cy="11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AutoNum type="arabicPeriod"/>
            </a:pPr>
            <a:r>
              <a:rPr b="0" i="0" lang="en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Consider your prompts</a:t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AutoNum type="arabicPeriod"/>
            </a:pPr>
            <a:r>
              <a:rPr b="0" i="0" lang="en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Set parameters</a:t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AutoNum type="arabicPeriod"/>
            </a:pPr>
            <a:r>
              <a:rPr b="0" i="0" lang="en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Best in combination with other strategies</a:t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8" name="Google Shape;22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1994750"/>
            <a:ext cx="4153013" cy="276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2"/>
          <p:cNvSpPr txBox="1"/>
          <p:nvPr>
            <p:ph type="title"/>
          </p:nvPr>
        </p:nvSpPr>
        <p:spPr>
          <a:xfrm>
            <a:off x="311700" y="816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D. Overwriting</a:t>
            </a:r>
            <a:endParaRPr/>
          </a:p>
        </p:txBody>
      </p:sp>
      <p:sp>
        <p:nvSpPr>
          <p:cNvPr id="234" name="Google Shape;234;p22"/>
          <p:cNvSpPr txBox="1"/>
          <p:nvPr/>
        </p:nvSpPr>
        <p:spPr>
          <a:xfrm>
            <a:off x="357025" y="912925"/>
            <a:ext cx="8374500" cy="11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AutoNum type="arabicPeriod"/>
            </a:pPr>
            <a:r>
              <a:rPr b="0" i="0" lang="en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Start with a previously completed document</a:t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AutoNum type="arabicPeriod"/>
            </a:pPr>
            <a:r>
              <a:rPr b="0" i="0" lang="en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Salvage what you can for reuse</a:t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AutoNum type="arabicPeriod"/>
            </a:pPr>
            <a:r>
              <a:rPr b="0" i="0" lang="en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Delete what you can’t use</a:t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5" name="Google Shape;23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27549" y="1430200"/>
            <a:ext cx="2529674" cy="337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4000" y="127300"/>
            <a:ext cx="5656000" cy="474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4"/>
          <p:cNvSpPr txBox="1"/>
          <p:nvPr>
            <p:ph idx="1" type="body"/>
          </p:nvPr>
        </p:nvSpPr>
        <p:spPr>
          <a:xfrm>
            <a:off x="311700" y="275725"/>
            <a:ext cx="8520600" cy="43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4900">
                <a:latin typeface="Economica"/>
                <a:ea typeface="Economica"/>
                <a:cs typeface="Economica"/>
                <a:sym typeface="Economica"/>
              </a:rPr>
              <a:t>Get to MVP </a:t>
            </a:r>
            <a:endParaRPr sz="49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en">
                <a:latin typeface="Economica"/>
                <a:ea typeface="Economica"/>
                <a:cs typeface="Economica"/>
                <a:sym typeface="Economica"/>
              </a:rPr>
              <a:t>(Minimum Viable Product)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1825" y="52150"/>
            <a:ext cx="725450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6"/>
          <p:cNvSpPr txBox="1"/>
          <p:nvPr/>
        </p:nvSpPr>
        <p:spPr>
          <a:xfrm>
            <a:off x="23200" y="2128775"/>
            <a:ext cx="9144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en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3. What to do when you have too much to do</a:t>
            </a:r>
            <a:endParaRPr b="0" i="0" sz="4200" u="none" cap="none" strike="noStrike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Remediating overwhelm </a:t>
            </a:r>
            <a:endParaRPr/>
          </a:p>
        </p:txBody>
      </p:sp>
      <p:sp>
        <p:nvSpPr>
          <p:cNvPr id="261" name="Google Shape;261;p27"/>
          <p:cNvSpPr txBox="1"/>
          <p:nvPr>
            <p:ph idx="1" type="body"/>
          </p:nvPr>
        </p:nvSpPr>
        <p:spPr>
          <a:xfrm>
            <a:off x="311700" y="1225225"/>
            <a:ext cx="8520600" cy="14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5814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lphaLcPeriod"/>
            </a:pPr>
            <a:r>
              <a:rPr lang="en" sz="2400"/>
              <a:t>Manage your time ✔</a:t>
            </a:r>
            <a:endParaRPr sz="2400"/>
          </a:p>
          <a:p>
            <a:pPr indent="-35814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lphaLcPeriod"/>
            </a:pPr>
            <a:r>
              <a:rPr lang="en" sz="2400"/>
              <a:t>Break big tasks into smaller tasks</a:t>
            </a:r>
            <a:endParaRPr sz="2400"/>
          </a:p>
          <a:p>
            <a:pPr indent="-35814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lphaLcPeriod"/>
            </a:pPr>
            <a:r>
              <a:rPr lang="en" sz="2400"/>
              <a:t>Triage</a:t>
            </a:r>
            <a:endParaRPr sz="2400"/>
          </a:p>
          <a:p>
            <a:pPr indent="-35814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lphaLcPeriod"/>
            </a:pPr>
            <a:r>
              <a:rPr lang="en" sz="2400"/>
              <a:t>Thought and accountability partnership </a:t>
            </a:r>
            <a:endParaRPr sz="2400"/>
          </a:p>
        </p:txBody>
      </p:sp>
      <p:sp>
        <p:nvSpPr>
          <p:cNvPr id="262" name="Google Shape;262;p27"/>
          <p:cNvSpPr txBox="1"/>
          <p:nvPr/>
        </p:nvSpPr>
        <p:spPr>
          <a:xfrm>
            <a:off x="311700" y="2982825"/>
            <a:ext cx="8171400" cy="18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And also:</a:t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b="0" i="0" lang="en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Delegate</a:t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b="0" i="0" lang="en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Change your environment</a:t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b="0" i="0" lang="en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Say no</a:t>
            </a:r>
            <a:endParaRPr b="0" i="0" sz="1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UcPeriod"/>
            </a:pPr>
            <a:r>
              <a:rPr lang="en"/>
              <a:t>Task breakdown </a:t>
            </a:r>
            <a:endParaRPr/>
          </a:p>
        </p:txBody>
      </p:sp>
      <p:sp>
        <p:nvSpPr>
          <p:cNvPr id="268" name="Google Shape;268;p28"/>
          <p:cNvSpPr txBox="1"/>
          <p:nvPr>
            <p:ph idx="1" type="body"/>
          </p:nvPr>
        </p:nvSpPr>
        <p:spPr>
          <a:xfrm>
            <a:off x="311700" y="1225225"/>
            <a:ext cx="48444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romanLcPeriod"/>
            </a:pPr>
            <a:r>
              <a:rPr lang="en"/>
              <a:t>Consider the whole problem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romanLcPeriod"/>
            </a:pPr>
            <a:r>
              <a:rPr lang="en"/>
              <a:t>Simplify as much as possible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romanLcPeriod"/>
            </a:pPr>
            <a:r>
              <a:rPr lang="en"/>
              <a:t>Find natural break points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romanLcPeriod"/>
            </a:pPr>
            <a:r>
              <a:rPr lang="en"/>
              <a:t>Identify sub-tasks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romanLcPeriod"/>
            </a:pPr>
            <a:r>
              <a:rPr lang="en"/>
              <a:t>Document! </a:t>
            </a:r>
            <a:endParaRPr/>
          </a:p>
        </p:txBody>
      </p:sp>
      <p:pic>
        <p:nvPicPr>
          <p:cNvPr id="269" name="Google Shape;26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47650" y="1422600"/>
            <a:ext cx="4084650" cy="229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B. Task triage</a:t>
            </a:r>
            <a:endParaRPr/>
          </a:p>
        </p:txBody>
      </p:sp>
      <p:sp>
        <p:nvSpPr>
          <p:cNvPr id="275" name="Google Shape;275;p29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romanLcPeriod"/>
            </a:pPr>
            <a:r>
              <a:rPr lang="en"/>
              <a:t>Is the task related to your top priorities?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romanLcPeriod"/>
            </a:pPr>
            <a:r>
              <a:rPr lang="en"/>
              <a:t>Is the task time sensitive?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romanLcPeriod"/>
            </a:pPr>
            <a:r>
              <a:rPr lang="en"/>
              <a:t>Does the task </a:t>
            </a:r>
            <a:r>
              <a:rPr i="1" lang="en"/>
              <a:t>truly </a:t>
            </a:r>
            <a:r>
              <a:rPr lang="en"/>
              <a:t>need be done?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romanLcPeriod"/>
            </a:pPr>
            <a:r>
              <a:rPr lang="en"/>
              <a:t>Does it need to be done by you?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b="1" sz="2400"/>
          </a:p>
        </p:txBody>
      </p:sp>
      <p:pic>
        <p:nvPicPr>
          <p:cNvPr id="276" name="Google Shape;27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5500" y="2127350"/>
            <a:ext cx="3077725" cy="256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So, what is project management? </a:t>
            </a:r>
            <a:endParaRPr/>
          </a:p>
        </p:txBody>
      </p:sp>
      <p:sp>
        <p:nvSpPr>
          <p:cNvPr id="93" name="Google Shape;93;p3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Planning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Organizing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Directing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/>
              <a:t>Within constraints including: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Time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Budget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Scope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94" name="Google Shape;9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2126" y="1147225"/>
            <a:ext cx="4060676" cy="3131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0"/>
          <p:cNvSpPr txBox="1"/>
          <p:nvPr/>
        </p:nvSpPr>
        <p:spPr>
          <a:xfrm>
            <a:off x="357025" y="912925"/>
            <a:ext cx="8374500" cy="11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2" name="Google Shape;28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8738" y="303050"/>
            <a:ext cx="8606524" cy="405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1"/>
          <p:cNvSpPr txBox="1"/>
          <p:nvPr>
            <p:ph type="title"/>
          </p:nvPr>
        </p:nvSpPr>
        <p:spPr>
          <a:xfrm>
            <a:off x="311700" y="303400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C. Thought and accountability partnership </a:t>
            </a:r>
            <a:endParaRPr/>
          </a:p>
        </p:txBody>
      </p:sp>
      <p:sp>
        <p:nvSpPr>
          <p:cNvPr id="288" name="Google Shape;288;p31"/>
          <p:cNvSpPr txBox="1"/>
          <p:nvPr>
            <p:ph idx="1" type="body"/>
          </p:nvPr>
        </p:nvSpPr>
        <p:spPr>
          <a:xfrm>
            <a:off x="311700" y="1225225"/>
            <a:ext cx="35109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b="1" sz="2400"/>
          </a:p>
        </p:txBody>
      </p:sp>
      <p:pic>
        <p:nvPicPr>
          <p:cNvPr id="289" name="Google Shape;28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1134700"/>
            <a:ext cx="3444526" cy="3444526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1"/>
          <p:cNvSpPr txBox="1"/>
          <p:nvPr/>
        </p:nvSpPr>
        <p:spPr>
          <a:xfrm>
            <a:off x="4271225" y="2443951"/>
            <a:ext cx="3860100" cy="23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Find someone who: 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You trust and are comfortable with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Has similar goals and challenges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Understands your work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You see/speak to often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1" name="Google Shape;291;p31" title="Screenshot 2025-03-30 at 12.37.02 PM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6225" y="1207390"/>
            <a:ext cx="4734926" cy="116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 txBox="1"/>
          <p:nvPr/>
        </p:nvSpPr>
        <p:spPr>
          <a:xfrm>
            <a:off x="23200" y="2128775"/>
            <a:ext cx="9144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en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4. Tools</a:t>
            </a:r>
            <a:endParaRPr b="0" i="0" sz="4200" u="none" cap="none" strike="noStrike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3"/>
          <p:cNvSpPr txBox="1"/>
          <p:nvPr>
            <p:ph type="title"/>
          </p:nvPr>
        </p:nvSpPr>
        <p:spPr>
          <a:xfrm>
            <a:off x="311700" y="816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Best (mostly free) project management tools online</a:t>
            </a:r>
            <a:endParaRPr/>
          </a:p>
        </p:txBody>
      </p:sp>
      <p:sp>
        <p:nvSpPr>
          <p:cNvPr id="302" name="Google Shape;302;p33"/>
          <p:cNvSpPr txBox="1"/>
          <p:nvPr>
            <p:ph idx="1" type="body"/>
          </p:nvPr>
        </p:nvSpPr>
        <p:spPr>
          <a:xfrm>
            <a:off x="311700" y="1003200"/>
            <a:ext cx="3916800" cy="22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Asana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4"/>
              </a:rPr>
              <a:t>Trello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5"/>
              </a:rPr>
              <a:t>Basecamp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6"/>
              </a:rPr>
              <a:t>Monday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303" name="Google Shape;303;p33" title="Asana.jpe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94775" y="794413"/>
            <a:ext cx="3749100" cy="23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3" title="trello.jpeg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129575" y="1470150"/>
            <a:ext cx="3916800" cy="22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3" title="2056-Screen Shot 2015-11-03 at 11.54.51 AM.png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45411" y="2616725"/>
            <a:ext cx="3647642" cy="220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3" title="first_board.jpeg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194775" y="2715375"/>
            <a:ext cx="3267867" cy="220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4"/>
          <p:cNvSpPr txBox="1"/>
          <p:nvPr>
            <p:ph type="title"/>
          </p:nvPr>
        </p:nvSpPr>
        <p:spPr>
          <a:xfrm>
            <a:off x="211350" y="90100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Monday.com Main Table View</a:t>
            </a:r>
            <a:endParaRPr/>
          </a:p>
        </p:txBody>
      </p:sp>
      <p:pic>
        <p:nvPicPr>
          <p:cNvPr id="312" name="Google Shape;31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4498" y="821288"/>
            <a:ext cx="6450201" cy="416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5"/>
          <p:cNvSpPr txBox="1"/>
          <p:nvPr>
            <p:ph type="title"/>
          </p:nvPr>
        </p:nvSpPr>
        <p:spPr>
          <a:xfrm>
            <a:off x="211350" y="90100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Monday.com Timeline View</a:t>
            </a:r>
            <a:endParaRPr/>
          </a:p>
        </p:txBody>
      </p:sp>
      <p:pic>
        <p:nvPicPr>
          <p:cNvPr id="318" name="Google Shape;31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5200" y="984125"/>
            <a:ext cx="7512909" cy="391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6"/>
          <p:cNvSpPr txBox="1"/>
          <p:nvPr>
            <p:ph type="title"/>
          </p:nvPr>
        </p:nvSpPr>
        <p:spPr>
          <a:xfrm>
            <a:off x="211350" y="90100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Monday.com Kanban View</a:t>
            </a:r>
            <a:endParaRPr/>
          </a:p>
        </p:txBody>
      </p:sp>
      <p:pic>
        <p:nvPicPr>
          <p:cNvPr id="324" name="Google Shape;32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921400"/>
            <a:ext cx="8839200" cy="386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7"/>
          <p:cNvSpPr txBox="1"/>
          <p:nvPr/>
        </p:nvSpPr>
        <p:spPr>
          <a:xfrm>
            <a:off x="23200" y="2128775"/>
            <a:ext cx="9144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en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Take Home Thoughts</a:t>
            </a:r>
            <a:endParaRPr b="0" i="0" sz="4200" u="none" cap="none" strike="noStrike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Take home thoughts</a:t>
            </a:r>
            <a:endParaRPr/>
          </a:p>
        </p:txBody>
      </p:sp>
      <p:sp>
        <p:nvSpPr>
          <p:cNvPr id="335" name="Google Shape;335;p38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You need a to-do list. Really.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It’s a tool box–pick what works for you.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This just scratches the surface–you can go much further with these tools and philosophies.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It applies to not only work, but also school, personal life, etc.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What we’re going to talk about:</a:t>
            </a:r>
            <a:endParaRPr/>
          </a:p>
        </p:txBody>
      </p:sp>
      <p:sp>
        <p:nvSpPr>
          <p:cNvPr id="100" name="Google Shape;100;p4"/>
          <p:cNvSpPr txBox="1"/>
          <p:nvPr>
            <p:ph idx="1" type="body"/>
          </p:nvPr>
        </p:nvSpPr>
        <p:spPr>
          <a:xfrm>
            <a:off x="311700" y="121267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" sz="2200"/>
              <a:t>Task and time management</a:t>
            </a:r>
            <a:endParaRPr sz="22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" sz="2200"/>
              <a:t>Writing and document creation</a:t>
            </a:r>
            <a:endParaRPr sz="22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" sz="2200"/>
              <a:t>What to do when you have too much to do</a:t>
            </a:r>
            <a:endParaRPr sz="22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" sz="2200"/>
              <a:t>Tools</a:t>
            </a:r>
            <a:endParaRPr sz="2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/>
          <p:nvPr/>
        </p:nvSpPr>
        <p:spPr>
          <a:xfrm>
            <a:off x="23200" y="2128775"/>
            <a:ext cx="9144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AutoNum type="arabicPeriod"/>
            </a:pPr>
            <a:r>
              <a:rPr b="0" i="0" lang="en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Task and Time Management</a:t>
            </a:r>
            <a:endParaRPr b="0" i="0" sz="4200" u="none" cap="none" strike="noStrike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</a:pPr>
            <a:r>
              <a:rPr lang="en"/>
              <a:t>Task and Time Management </a:t>
            </a:r>
            <a:endParaRPr/>
          </a:p>
        </p:txBody>
      </p:sp>
      <p:sp>
        <p:nvSpPr>
          <p:cNvPr id="111" name="Google Shape;111;p6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AutoNum type="alphaUcPeriod"/>
            </a:pPr>
            <a:r>
              <a:rPr lang="en" sz="3200"/>
              <a:t>To-do lists</a:t>
            </a:r>
            <a:endParaRPr sz="3200"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200"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200"/>
          </a:p>
          <a:p>
            <a:pPr indent="-431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3200"/>
              <a:buAutoNum type="alphaUcPeriod" startAt="2"/>
            </a:pPr>
            <a:r>
              <a:rPr lang="en" sz="3200"/>
              <a:t>Time management tools</a:t>
            </a:r>
            <a:endParaRPr sz="3200"/>
          </a:p>
        </p:txBody>
      </p:sp>
      <p:pic>
        <p:nvPicPr>
          <p:cNvPr id="112" name="Google Shape;11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4050" y="1225225"/>
            <a:ext cx="2744700" cy="182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67039" y="2729175"/>
            <a:ext cx="2561006" cy="2240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7" title="Screenshot 2025-03-30 at 10.21.44 AM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375" y="275979"/>
            <a:ext cx="5450149" cy="15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86025" y="56838"/>
            <a:ext cx="3923574" cy="490448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7"/>
          <p:cNvSpPr txBox="1"/>
          <p:nvPr/>
        </p:nvSpPr>
        <p:spPr>
          <a:xfrm>
            <a:off x="401450" y="2835200"/>
            <a:ext cx="4278000" cy="18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pen Sans"/>
              <a:buAutoNum type="romanLcPeriod"/>
            </a:pPr>
            <a:r>
              <a:rPr b="0" i="0" lang="en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General tips</a:t>
            </a:r>
            <a:endParaRPr b="0" i="0" sz="2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pen Sans"/>
              <a:buAutoNum type="romanLcPeriod"/>
            </a:pPr>
            <a:r>
              <a:rPr b="0" i="0" lang="en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Ivy Lee Method</a:t>
            </a:r>
            <a:endParaRPr b="0" i="0" sz="2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pen Sans"/>
              <a:buAutoNum type="romanLcPeriod"/>
            </a:pPr>
            <a:r>
              <a:rPr b="0" i="0" lang="en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Eisenhower Matrix</a:t>
            </a:r>
            <a:endParaRPr b="0" i="0" sz="2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pen Sans"/>
              <a:buAutoNum type="romanLcPeriod"/>
            </a:pPr>
            <a:r>
              <a:rPr b="0" i="0" lang="en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Kanban </a:t>
            </a:r>
            <a:endParaRPr b="0" i="0" sz="2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Tips for Effective To-Do Lists</a:t>
            </a:r>
            <a:endParaRPr/>
          </a:p>
        </p:txBody>
      </p:sp>
      <p:sp>
        <p:nvSpPr>
          <p:cNvPr id="126" name="Google Shape;126;p8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81481"/>
              <a:buFont typeface="Arial"/>
              <a:buNone/>
            </a:pPr>
            <a:r>
              <a:t/>
            </a:r>
            <a:endParaRPr sz="1350">
              <a:solidFill>
                <a:srgbClr val="001D35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35214" lvl="0" marL="457200" marR="635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1D35"/>
              </a:buClr>
              <a:buSzPct val="100000"/>
              <a:buChar char="●"/>
            </a:pPr>
            <a:r>
              <a:rPr b="1" lang="en" sz="2165">
                <a:solidFill>
                  <a:srgbClr val="001D35"/>
                </a:solidFill>
                <a:highlight>
                  <a:srgbClr val="FFFFFF"/>
                </a:highlight>
              </a:rPr>
              <a:t>Be Specific: </a:t>
            </a:r>
            <a:r>
              <a:rPr lang="en" sz="2165">
                <a:solidFill>
                  <a:srgbClr val="001D35"/>
                </a:solidFill>
                <a:highlight>
                  <a:srgbClr val="FFFFFF"/>
                </a:highlight>
              </a:rPr>
              <a:t>Ensure each task has a clear action associated with it to avoid ambiguity. </a:t>
            </a:r>
            <a:endParaRPr sz="2165">
              <a:solidFill>
                <a:srgbClr val="001D35"/>
              </a:solidFill>
              <a:highlight>
                <a:srgbClr val="FFFFFF"/>
              </a:highlight>
            </a:endParaRPr>
          </a:p>
          <a:p>
            <a:pPr indent="-335214" lvl="0" marL="457200" marR="635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D35"/>
              </a:buClr>
              <a:buSzPct val="100000"/>
              <a:buChar char="●"/>
            </a:pPr>
            <a:r>
              <a:rPr b="1" lang="en" sz="2165">
                <a:solidFill>
                  <a:srgbClr val="001D35"/>
                </a:solidFill>
                <a:highlight>
                  <a:srgbClr val="FFFFFF"/>
                </a:highlight>
              </a:rPr>
              <a:t>Limit Your Daily List: </a:t>
            </a:r>
            <a:r>
              <a:rPr lang="en" sz="2165">
                <a:solidFill>
                  <a:srgbClr val="001D35"/>
                </a:solidFill>
                <a:highlight>
                  <a:srgbClr val="FFFFFF"/>
                </a:highlight>
              </a:rPr>
              <a:t>Focus on a manageable number of tasks to avoid overwhelm and maintain focus. </a:t>
            </a:r>
            <a:endParaRPr sz="2165">
              <a:solidFill>
                <a:srgbClr val="001D35"/>
              </a:solidFill>
              <a:highlight>
                <a:srgbClr val="FFFFFF"/>
              </a:highlight>
            </a:endParaRPr>
          </a:p>
          <a:p>
            <a:pPr indent="-335214" lvl="0" marL="457200" marR="635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D35"/>
              </a:buClr>
              <a:buSzPct val="100000"/>
              <a:buChar char="●"/>
            </a:pPr>
            <a:r>
              <a:rPr b="1" lang="en" sz="2165">
                <a:solidFill>
                  <a:srgbClr val="001D35"/>
                </a:solidFill>
                <a:highlight>
                  <a:srgbClr val="FFFFFF"/>
                </a:highlight>
              </a:rPr>
              <a:t>Prioritize Regularly: </a:t>
            </a:r>
            <a:r>
              <a:rPr lang="en" sz="2165">
                <a:solidFill>
                  <a:srgbClr val="001D35"/>
                </a:solidFill>
                <a:highlight>
                  <a:srgbClr val="FFFFFF"/>
                </a:highlight>
              </a:rPr>
              <a:t>Review and update your to-do list to ensure it aligns with your goals and priorities. </a:t>
            </a:r>
            <a:endParaRPr sz="2165">
              <a:solidFill>
                <a:srgbClr val="001D35"/>
              </a:solidFill>
              <a:highlight>
                <a:srgbClr val="FFFFFF"/>
              </a:highlight>
            </a:endParaRPr>
          </a:p>
          <a:p>
            <a:pPr indent="-335214" lvl="0" marL="457200" marR="635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D35"/>
              </a:buClr>
              <a:buSzPct val="100000"/>
              <a:buChar char="●"/>
            </a:pPr>
            <a:r>
              <a:rPr b="1" lang="en" sz="2165">
                <a:solidFill>
                  <a:srgbClr val="001D35"/>
                </a:solidFill>
                <a:highlight>
                  <a:srgbClr val="FFFFFF"/>
                </a:highlight>
              </a:rPr>
              <a:t>Use Visual Cues: </a:t>
            </a:r>
            <a:r>
              <a:rPr lang="en" sz="2165">
                <a:solidFill>
                  <a:srgbClr val="001D35"/>
                </a:solidFill>
                <a:highlight>
                  <a:srgbClr val="FFFFFF"/>
                </a:highlight>
              </a:rPr>
              <a:t>Employ color-coding, highlights, or other visual techniques to organize and prioritize tasks. </a:t>
            </a:r>
            <a:endParaRPr sz="2165">
              <a:solidFill>
                <a:srgbClr val="001D35"/>
              </a:solidFill>
              <a:highlight>
                <a:srgbClr val="FFFFFF"/>
              </a:highlight>
            </a:endParaRPr>
          </a:p>
          <a:p>
            <a:pPr indent="-335214" lvl="0" marL="457200" marR="635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D35"/>
              </a:buClr>
              <a:buSzPct val="100000"/>
              <a:buChar char="●"/>
            </a:pPr>
            <a:r>
              <a:rPr b="1" lang="en" sz="2165">
                <a:solidFill>
                  <a:srgbClr val="001D35"/>
                </a:solidFill>
                <a:highlight>
                  <a:srgbClr val="FFFFFF"/>
                </a:highlight>
              </a:rPr>
              <a:t>Allow for Flexibility: </a:t>
            </a:r>
            <a:r>
              <a:rPr lang="en" sz="2165">
                <a:solidFill>
                  <a:srgbClr val="001D35"/>
                </a:solidFill>
                <a:highlight>
                  <a:srgbClr val="FFFFFF"/>
                </a:highlight>
              </a:rPr>
              <a:t>Be prepared to adjust your to-do list as unexpected events or changes arise. </a:t>
            </a:r>
            <a:endParaRPr sz="2165">
              <a:solidFill>
                <a:srgbClr val="001D35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2100"/>
              </a:spcBef>
              <a:spcAft>
                <a:spcPts val="1200"/>
              </a:spcAft>
              <a:buSzPct val="129032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To-do list method #1: Ivy Lee Method</a:t>
            </a:r>
            <a:endParaRPr/>
          </a:p>
        </p:txBody>
      </p:sp>
      <p:sp>
        <p:nvSpPr>
          <p:cNvPr id="132" name="Google Shape;132;p9"/>
          <p:cNvSpPr txBox="1"/>
          <p:nvPr>
            <p:ph idx="1" type="body"/>
          </p:nvPr>
        </p:nvSpPr>
        <p:spPr>
          <a:xfrm>
            <a:off x="148600" y="1034325"/>
            <a:ext cx="3928500" cy="18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Who is this method best for?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Folks who don’t usually use a to-do list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Folks who struggle with prioritization and overwhelm</a:t>
            </a:r>
            <a:endParaRPr/>
          </a:p>
        </p:txBody>
      </p:sp>
      <p:pic>
        <p:nvPicPr>
          <p:cNvPr id="133" name="Google Shape;13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89893" y="1247600"/>
            <a:ext cx="4757258" cy="35045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9"/>
          <p:cNvSpPr txBox="1"/>
          <p:nvPr>
            <p:ph idx="1" type="body"/>
          </p:nvPr>
        </p:nvSpPr>
        <p:spPr>
          <a:xfrm>
            <a:off x="148600" y="3033075"/>
            <a:ext cx="3928500" cy="18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Keys to making this method work: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Embrace the limits–not more than six items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Break extra-large tasks down into steps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